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5" r:id="rId3"/>
    <p:sldId id="280" r:id="rId4"/>
    <p:sldId id="281" r:id="rId5"/>
    <p:sldId id="282" r:id="rId6"/>
    <p:sldId id="283" r:id="rId7"/>
    <p:sldId id="256" r:id="rId8"/>
    <p:sldId id="27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56" d="100"/>
          <a:sy n="56"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en-GB"/>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GB"/>
          </a:p>
        </p:txBody>
      </p:sp>
      <p:sp>
        <p:nvSpPr>
          <p:cNvPr id="4" name="Tijdelijke aanduiding voor datum 3"/>
          <p:cNvSpPr>
            <a:spLocks noGrp="1"/>
          </p:cNvSpPr>
          <p:nvPr>
            <p:ph type="dt" sz="half" idx="10"/>
          </p:nvPr>
        </p:nvSpPr>
        <p:spPr/>
        <p:txBody>
          <a:body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3272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14204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394962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188028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en-GB"/>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3919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p:cNvSpPr>
            <a:spLocks noGrp="1"/>
          </p:cNvSpPr>
          <p:nvPr>
            <p:ph type="dt" sz="half" idx="10"/>
          </p:nvPr>
        </p:nvSpPr>
        <p:spPr/>
        <p:txBody>
          <a:bodyPr/>
          <a:lstStyle/>
          <a:p>
            <a:fld id="{484BE16F-D96E-49C8-BE20-CA92B743D0B1}" type="datetimeFigureOut">
              <a:rPr lang="en-GB" smtClean="0"/>
              <a:t>10/09/2019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84342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en-GB"/>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p:cNvSpPr>
            <a:spLocks noGrp="1"/>
          </p:cNvSpPr>
          <p:nvPr>
            <p:ph type="dt" sz="half" idx="10"/>
          </p:nvPr>
        </p:nvSpPr>
        <p:spPr/>
        <p:txBody>
          <a:bodyPr/>
          <a:lstStyle/>
          <a:p>
            <a:fld id="{484BE16F-D96E-49C8-BE20-CA92B743D0B1}" type="datetimeFigureOut">
              <a:rPr lang="en-GB" smtClean="0"/>
              <a:t>10/09/2019</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1960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datum 2"/>
          <p:cNvSpPr>
            <a:spLocks noGrp="1"/>
          </p:cNvSpPr>
          <p:nvPr>
            <p:ph type="dt" sz="half" idx="10"/>
          </p:nvPr>
        </p:nvSpPr>
        <p:spPr/>
        <p:txBody>
          <a:bodyPr/>
          <a:lstStyle/>
          <a:p>
            <a:fld id="{484BE16F-D96E-49C8-BE20-CA92B743D0B1}" type="datetimeFigureOut">
              <a:rPr lang="en-GB" smtClean="0"/>
              <a:t>10/09/2019</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317909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4BE16F-D96E-49C8-BE20-CA92B743D0B1}" type="datetimeFigureOut">
              <a:rPr lang="en-GB" smtClean="0"/>
              <a:t>10/09/2019</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402459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GB"/>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84BE16F-D96E-49C8-BE20-CA92B743D0B1}" type="datetimeFigureOut">
              <a:rPr lang="en-GB" smtClean="0"/>
              <a:t>10/09/2019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201385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GB"/>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84BE16F-D96E-49C8-BE20-CA92B743D0B1}" type="datetimeFigureOut">
              <a:rPr lang="en-GB" smtClean="0"/>
              <a:t>10/09/2019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03F83CEA-3F38-4669-A5AE-91289F5C51F6}" type="slidenum">
              <a:rPr lang="en-GB" smtClean="0"/>
              <a:t>‹nr.›</a:t>
            </a:fld>
            <a:endParaRPr lang="en-GB"/>
          </a:p>
        </p:txBody>
      </p:sp>
    </p:spTree>
    <p:extLst>
      <p:ext uri="{BB962C8B-B14F-4D97-AF65-F5344CB8AC3E}">
        <p14:creationId xmlns:p14="http://schemas.microsoft.com/office/powerpoint/2010/main" val="132720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en-GB"/>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BE16F-D96E-49C8-BE20-CA92B743D0B1}" type="datetimeFigureOut">
              <a:rPr lang="en-GB" smtClean="0"/>
              <a:t>10/09/2019</a:t>
            </a:fld>
            <a:endParaRPr lang="en-GB"/>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83CEA-3F38-4669-A5AE-91289F5C51F6}" type="slidenum">
              <a:rPr lang="en-GB" smtClean="0"/>
              <a:t>‹nr.›</a:t>
            </a:fld>
            <a:endParaRPr lang="en-GB"/>
          </a:p>
        </p:txBody>
      </p:sp>
    </p:spTree>
    <p:extLst>
      <p:ext uri="{BB962C8B-B14F-4D97-AF65-F5344CB8AC3E}">
        <p14:creationId xmlns:p14="http://schemas.microsoft.com/office/powerpoint/2010/main" val="46975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45AA28D-0EB5-4CA6-9590-C2D70D5B1C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930" y="0"/>
            <a:ext cx="8152140" cy="6858000"/>
          </a:xfrm>
          <a:prstGeom prst="rect">
            <a:avLst/>
          </a:prstGeom>
        </p:spPr>
      </p:pic>
    </p:spTree>
    <p:extLst>
      <p:ext uri="{BB962C8B-B14F-4D97-AF65-F5344CB8AC3E}">
        <p14:creationId xmlns:p14="http://schemas.microsoft.com/office/powerpoint/2010/main" val="349112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91B9348-3C26-470F-B5D6-FE3E10654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02" y="0"/>
            <a:ext cx="5091890" cy="6839529"/>
          </a:xfrm>
          <a:prstGeom prst="rect">
            <a:avLst/>
          </a:prstGeom>
        </p:spPr>
      </p:pic>
      <p:sp>
        <p:nvSpPr>
          <p:cNvPr id="7" name="Tekstvak 6">
            <a:extLst>
              <a:ext uri="{FF2B5EF4-FFF2-40B4-BE49-F238E27FC236}">
                <a16:creationId xmlns:a16="http://schemas.microsoft.com/office/drawing/2014/main" id="{F8689BAB-BDD6-49F9-968C-B71C4A453D20}"/>
              </a:ext>
            </a:extLst>
          </p:cNvPr>
          <p:cNvSpPr txBox="1"/>
          <p:nvPr/>
        </p:nvSpPr>
        <p:spPr>
          <a:xfrm>
            <a:off x="27708" y="2244060"/>
            <a:ext cx="7578535" cy="2369880"/>
          </a:xfrm>
          <a:prstGeom prst="rect">
            <a:avLst/>
          </a:prstGeom>
          <a:noFill/>
        </p:spPr>
        <p:txBody>
          <a:bodyPr wrap="square" rtlCol="0">
            <a:spAutoFit/>
          </a:bodyPr>
          <a:lstStyle/>
          <a:p>
            <a:r>
              <a:rPr lang="nl-NL" sz="4000" dirty="0"/>
              <a:t>De God van Israël werkt </a:t>
            </a:r>
            <a:r>
              <a:rPr lang="nl-NL" sz="4000" i="1" dirty="0"/>
              <a:t>bottom-up</a:t>
            </a:r>
          </a:p>
          <a:p>
            <a:pPr marL="742950" indent="-742950">
              <a:buAutoNum type="arabicPeriod"/>
            </a:pPr>
            <a:r>
              <a:rPr lang="en-GB" sz="3600" dirty="0" err="1"/>
              <a:t>Naämans</a:t>
            </a:r>
            <a:r>
              <a:rPr lang="en-GB" sz="3600" dirty="0"/>
              <a:t> </a:t>
            </a:r>
            <a:r>
              <a:rPr lang="en-GB" sz="3600" dirty="0" err="1"/>
              <a:t>afgang</a:t>
            </a:r>
            <a:endParaRPr lang="en-GB" sz="3600" dirty="0"/>
          </a:p>
          <a:p>
            <a:pPr marL="742950" indent="-742950">
              <a:buAutoNum type="arabicPeriod"/>
            </a:pPr>
            <a:r>
              <a:rPr lang="en-GB" sz="3600" dirty="0" err="1">
                <a:solidFill>
                  <a:schemeClr val="bg1">
                    <a:lumMod val="50000"/>
                  </a:schemeClr>
                </a:solidFill>
              </a:rPr>
              <a:t>Naämans</a:t>
            </a:r>
            <a:r>
              <a:rPr lang="en-GB" sz="3600" dirty="0">
                <a:solidFill>
                  <a:schemeClr val="bg1">
                    <a:lumMod val="50000"/>
                  </a:schemeClr>
                </a:solidFill>
              </a:rPr>
              <a:t> </a:t>
            </a:r>
            <a:r>
              <a:rPr lang="en-GB" sz="3600" dirty="0" err="1">
                <a:solidFill>
                  <a:schemeClr val="bg1">
                    <a:lumMod val="50000"/>
                  </a:schemeClr>
                </a:solidFill>
              </a:rPr>
              <a:t>terugkeer</a:t>
            </a:r>
            <a:endParaRPr lang="en-GB" sz="3600" dirty="0">
              <a:solidFill>
                <a:schemeClr val="bg1">
                  <a:lumMod val="50000"/>
                </a:schemeClr>
              </a:solidFill>
            </a:endParaRPr>
          </a:p>
          <a:p>
            <a:pPr marL="742950" indent="-742950">
              <a:buFontTx/>
              <a:buAutoNum type="arabicPeriod"/>
            </a:pPr>
            <a:r>
              <a:rPr lang="en-GB" sz="3600" dirty="0" err="1">
                <a:solidFill>
                  <a:schemeClr val="bg2">
                    <a:lumMod val="50000"/>
                  </a:schemeClr>
                </a:solidFill>
              </a:rPr>
              <a:t>Conclusie</a:t>
            </a:r>
            <a:r>
              <a:rPr lang="en-GB" sz="3600" dirty="0">
                <a:solidFill>
                  <a:schemeClr val="bg2">
                    <a:lumMod val="50000"/>
                  </a:schemeClr>
                </a:solidFill>
              </a:rPr>
              <a:t>: God </a:t>
            </a:r>
            <a:r>
              <a:rPr lang="en-GB" sz="3600" dirty="0" err="1">
                <a:solidFill>
                  <a:schemeClr val="bg2">
                    <a:lumMod val="50000"/>
                  </a:schemeClr>
                </a:solidFill>
              </a:rPr>
              <a:t>werkt</a:t>
            </a:r>
            <a:r>
              <a:rPr lang="en-GB" sz="3600" dirty="0">
                <a:solidFill>
                  <a:schemeClr val="bg2">
                    <a:lumMod val="50000"/>
                  </a:schemeClr>
                </a:solidFill>
              </a:rPr>
              <a:t> </a:t>
            </a:r>
            <a:r>
              <a:rPr lang="en-GB" sz="3600" i="1" dirty="0">
                <a:solidFill>
                  <a:schemeClr val="bg2">
                    <a:lumMod val="50000"/>
                  </a:schemeClr>
                </a:solidFill>
              </a:rPr>
              <a:t>bottom-up</a:t>
            </a:r>
            <a:r>
              <a:rPr lang="en-GB" sz="3600" dirty="0">
                <a:solidFill>
                  <a:schemeClr val="bg2">
                    <a:lumMod val="50000"/>
                  </a:schemeClr>
                </a:solidFill>
              </a:rPr>
              <a:t>…</a:t>
            </a:r>
            <a:endParaRPr lang="nl-NL" sz="2800" i="1" dirty="0"/>
          </a:p>
        </p:txBody>
      </p:sp>
      <p:sp>
        <p:nvSpPr>
          <p:cNvPr id="6" name="Tekstvak 5">
            <a:extLst>
              <a:ext uri="{FF2B5EF4-FFF2-40B4-BE49-F238E27FC236}">
                <a16:creationId xmlns:a16="http://schemas.microsoft.com/office/drawing/2014/main" id="{490BEF44-D133-40DE-A7E7-22B17D00ACCD}"/>
              </a:ext>
            </a:extLst>
          </p:cNvPr>
          <p:cNvSpPr txBox="1"/>
          <p:nvPr/>
        </p:nvSpPr>
        <p:spPr>
          <a:xfrm>
            <a:off x="27708" y="953497"/>
            <a:ext cx="7044694" cy="707886"/>
          </a:xfrm>
          <a:prstGeom prst="rect">
            <a:avLst/>
          </a:prstGeom>
          <a:noFill/>
        </p:spPr>
        <p:txBody>
          <a:bodyPr wrap="square" rtlCol="0">
            <a:spAutoFit/>
          </a:bodyPr>
          <a:lstStyle/>
          <a:p>
            <a:pPr algn="ctr"/>
            <a:r>
              <a:rPr lang="nl-NL" sz="4000" b="1" dirty="0"/>
              <a:t>Christenen als verbindingsdienst</a:t>
            </a:r>
          </a:p>
        </p:txBody>
      </p:sp>
    </p:spTree>
    <p:extLst>
      <p:ext uri="{BB962C8B-B14F-4D97-AF65-F5344CB8AC3E}">
        <p14:creationId xmlns:p14="http://schemas.microsoft.com/office/powerpoint/2010/main" val="44149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45AA28D-0EB5-4CA6-9590-C2D70D5B1C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930" y="0"/>
            <a:ext cx="8152140" cy="6858000"/>
          </a:xfrm>
          <a:prstGeom prst="rect">
            <a:avLst/>
          </a:prstGeom>
        </p:spPr>
      </p:pic>
    </p:spTree>
    <p:extLst>
      <p:ext uri="{BB962C8B-B14F-4D97-AF65-F5344CB8AC3E}">
        <p14:creationId xmlns:p14="http://schemas.microsoft.com/office/powerpoint/2010/main" val="312000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91B9348-3C26-470F-B5D6-FE3E10654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564" y="1814909"/>
            <a:ext cx="3740727" cy="5024620"/>
          </a:xfrm>
          <a:prstGeom prst="rect">
            <a:avLst/>
          </a:prstGeom>
        </p:spPr>
      </p:pic>
      <p:pic>
        <p:nvPicPr>
          <p:cNvPr id="5" name="Afbeelding 4">
            <a:extLst>
              <a:ext uri="{FF2B5EF4-FFF2-40B4-BE49-F238E27FC236}">
                <a16:creationId xmlns:a16="http://schemas.microsoft.com/office/drawing/2014/main" id="{602DD31F-226E-481B-B30D-C54B48622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02" y="0"/>
            <a:ext cx="5091890" cy="6839529"/>
          </a:xfrm>
          <a:prstGeom prst="rect">
            <a:avLst/>
          </a:prstGeom>
        </p:spPr>
      </p:pic>
      <p:sp>
        <p:nvSpPr>
          <p:cNvPr id="10" name="Tekstvak 9">
            <a:extLst>
              <a:ext uri="{FF2B5EF4-FFF2-40B4-BE49-F238E27FC236}">
                <a16:creationId xmlns:a16="http://schemas.microsoft.com/office/drawing/2014/main" id="{5AAF60EF-A53C-4F34-8C74-2047A014563C}"/>
              </a:ext>
            </a:extLst>
          </p:cNvPr>
          <p:cNvSpPr txBox="1"/>
          <p:nvPr/>
        </p:nvSpPr>
        <p:spPr>
          <a:xfrm>
            <a:off x="27708" y="2244060"/>
            <a:ext cx="7578535" cy="2369880"/>
          </a:xfrm>
          <a:prstGeom prst="rect">
            <a:avLst/>
          </a:prstGeom>
          <a:noFill/>
        </p:spPr>
        <p:txBody>
          <a:bodyPr wrap="square" rtlCol="0">
            <a:spAutoFit/>
          </a:bodyPr>
          <a:lstStyle/>
          <a:p>
            <a:r>
              <a:rPr lang="nl-NL" sz="4000" dirty="0"/>
              <a:t>De God van Israël werkt </a:t>
            </a:r>
            <a:r>
              <a:rPr lang="nl-NL" sz="4000" i="1" dirty="0"/>
              <a:t>bottom-up</a:t>
            </a:r>
          </a:p>
          <a:p>
            <a:pPr marL="742950" indent="-742950">
              <a:buAutoNum type="arabicPeriod"/>
            </a:pPr>
            <a:r>
              <a:rPr lang="en-GB" sz="3600" dirty="0" err="1">
                <a:solidFill>
                  <a:schemeClr val="tx1">
                    <a:lumMod val="50000"/>
                    <a:lumOff val="50000"/>
                  </a:schemeClr>
                </a:solidFill>
              </a:rPr>
              <a:t>Naämans</a:t>
            </a:r>
            <a:r>
              <a:rPr lang="en-GB" sz="3600" dirty="0">
                <a:solidFill>
                  <a:schemeClr val="tx1">
                    <a:lumMod val="50000"/>
                    <a:lumOff val="50000"/>
                  </a:schemeClr>
                </a:solidFill>
              </a:rPr>
              <a:t> </a:t>
            </a:r>
            <a:r>
              <a:rPr lang="en-GB" sz="3600" dirty="0" err="1">
                <a:solidFill>
                  <a:schemeClr val="tx1">
                    <a:lumMod val="50000"/>
                    <a:lumOff val="50000"/>
                  </a:schemeClr>
                </a:solidFill>
              </a:rPr>
              <a:t>afgang</a:t>
            </a:r>
            <a:endParaRPr lang="en-GB" sz="3600" dirty="0">
              <a:solidFill>
                <a:schemeClr val="tx1">
                  <a:lumMod val="50000"/>
                  <a:lumOff val="50000"/>
                </a:schemeClr>
              </a:solidFill>
            </a:endParaRPr>
          </a:p>
          <a:p>
            <a:pPr marL="742950" indent="-742950">
              <a:buAutoNum type="arabicPeriod"/>
            </a:pPr>
            <a:r>
              <a:rPr lang="en-GB" sz="3600" dirty="0" err="1"/>
              <a:t>Naämans</a:t>
            </a:r>
            <a:r>
              <a:rPr lang="en-GB" sz="3600" dirty="0"/>
              <a:t> </a:t>
            </a:r>
            <a:r>
              <a:rPr lang="en-GB" sz="3600" dirty="0" err="1"/>
              <a:t>terugkeer</a:t>
            </a:r>
            <a:endParaRPr lang="en-GB" sz="3600" dirty="0"/>
          </a:p>
          <a:p>
            <a:pPr marL="742950" indent="-742950">
              <a:buFontTx/>
              <a:buAutoNum type="arabicPeriod"/>
            </a:pPr>
            <a:r>
              <a:rPr lang="en-GB" sz="3600" dirty="0" err="1">
                <a:solidFill>
                  <a:schemeClr val="bg2">
                    <a:lumMod val="50000"/>
                  </a:schemeClr>
                </a:solidFill>
              </a:rPr>
              <a:t>Conclusie</a:t>
            </a:r>
            <a:r>
              <a:rPr lang="en-GB" sz="3600" dirty="0">
                <a:solidFill>
                  <a:schemeClr val="bg2">
                    <a:lumMod val="50000"/>
                  </a:schemeClr>
                </a:solidFill>
              </a:rPr>
              <a:t>: God </a:t>
            </a:r>
            <a:r>
              <a:rPr lang="en-GB" sz="3600" dirty="0" err="1">
                <a:solidFill>
                  <a:schemeClr val="bg2">
                    <a:lumMod val="50000"/>
                  </a:schemeClr>
                </a:solidFill>
              </a:rPr>
              <a:t>werkt</a:t>
            </a:r>
            <a:r>
              <a:rPr lang="en-GB" sz="3600" dirty="0">
                <a:solidFill>
                  <a:schemeClr val="bg2">
                    <a:lumMod val="50000"/>
                  </a:schemeClr>
                </a:solidFill>
              </a:rPr>
              <a:t> </a:t>
            </a:r>
            <a:r>
              <a:rPr lang="en-GB" sz="3600" i="1" dirty="0">
                <a:solidFill>
                  <a:schemeClr val="bg2">
                    <a:lumMod val="50000"/>
                  </a:schemeClr>
                </a:solidFill>
              </a:rPr>
              <a:t>bottom-up</a:t>
            </a:r>
            <a:r>
              <a:rPr lang="en-GB" sz="3600" dirty="0">
                <a:solidFill>
                  <a:schemeClr val="bg2">
                    <a:lumMod val="50000"/>
                  </a:schemeClr>
                </a:solidFill>
              </a:rPr>
              <a:t>…</a:t>
            </a:r>
            <a:endParaRPr lang="nl-NL" sz="2800" i="1" dirty="0"/>
          </a:p>
        </p:txBody>
      </p:sp>
      <p:sp>
        <p:nvSpPr>
          <p:cNvPr id="11" name="Tekstvak 10">
            <a:extLst>
              <a:ext uri="{FF2B5EF4-FFF2-40B4-BE49-F238E27FC236}">
                <a16:creationId xmlns:a16="http://schemas.microsoft.com/office/drawing/2014/main" id="{915181F1-77A6-4641-87D4-A0F3B0C18899}"/>
              </a:ext>
            </a:extLst>
          </p:cNvPr>
          <p:cNvSpPr txBox="1"/>
          <p:nvPr/>
        </p:nvSpPr>
        <p:spPr>
          <a:xfrm>
            <a:off x="27708" y="953497"/>
            <a:ext cx="7044694" cy="707886"/>
          </a:xfrm>
          <a:prstGeom prst="rect">
            <a:avLst/>
          </a:prstGeom>
          <a:noFill/>
        </p:spPr>
        <p:txBody>
          <a:bodyPr wrap="square" rtlCol="0">
            <a:spAutoFit/>
          </a:bodyPr>
          <a:lstStyle/>
          <a:p>
            <a:pPr algn="ctr"/>
            <a:r>
              <a:rPr lang="nl-NL" sz="4000" b="1" dirty="0"/>
              <a:t>Christenen als verbindingsdienst</a:t>
            </a:r>
          </a:p>
        </p:txBody>
      </p:sp>
    </p:spTree>
    <p:extLst>
      <p:ext uri="{BB962C8B-B14F-4D97-AF65-F5344CB8AC3E}">
        <p14:creationId xmlns:p14="http://schemas.microsoft.com/office/powerpoint/2010/main" val="248320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91B9348-3C26-470F-B5D6-FE3E10654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564" y="1814909"/>
            <a:ext cx="3740727" cy="5024620"/>
          </a:xfrm>
          <a:prstGeom prst="rect">
            <a:avLst/>
          </a:prstGeom>
        </p:spPr>
      </p:pic>
      <p:pic>
        <p:nvPicPr>
          <p:cNvPr id="5" name="Afbeelding 4">
            <a:extLst>
              <a:ext uri="{FF2B5EF4-FFF2-40B4-BE49-F238E27FC236}">
                <a16:creationId xmlns:a16="http://schemas.microsoft.com/office/drawing/2014/main" id="{84AC8A64-4CDD-465A-815F-259333C7BC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02" y="0"/>
            <a:ext cx="5091890" cy="6839529"/>
          </a:xfrm>
          <a:prstGeom prst="rect">
            <a:avLst/>
          </a:prstGeom>
        </p:spPr>
      </p:pic>
      <p:sp>
        <p:nvSpPr>
          <p:cNvPr id="8" name="Tekstvak 7">
            <a:extLst>
              <a:ext uri="{FF2B5EF4-FFF2-40B4-BE49-F238E27FC236}">
                <a16:creationId xmlns:a16="http://schemas.microsoft.com/office/drawing/2014/main" id="{CC548A99-B9A5-4C4F-9953-745DA5BEB58F}"/>
              </a:ext>
            </a:extLst>
          </p:cNvPr>
          <p:cNvSpPr txBox="1"/>
          <p:nvPr/>
        </p:nvSpPr>
        <p:spPr>
          <a:xfrm>
            <a:off x="27708" y="2244060"/>
            <a:ext cx="7578535" cy="2369880"/>
          </a:xfrm>
          <a:prstGeom prst="rect">
            <a:avLst/>
          </a:prstGeom>
          <a:noFill/>
        </p:spPr>
        <p:txBody>
          <a:bodyPr wrap="square" rtlCol="0">
            <a:spAutoFit/>
          </a:bodyPr>
          <a:lstStyle/>
          <a:p>
            <a:r>
              <a:rPr lang="nl-NL" sz="4000" dirty="0"/>
              <a:t>De God van Israël werkt </a:t>
            </a:r>
            <a:r>
              <a:rPr lang="nl-NL" sz="4000" i="1" dirty="0"/>
              <a:t>bottom-up</a:t>
            </a:r>
          </a:p>
          <a:p>
            <a:pPr marL="742950" indent="-742950">
              <a:buAutoNum type="arabicPeriod"/>
            </a:pPr>
            <a:r>
              <a:rPr lang="en-GB" sz="3600" dirty="0" err="1"/>
              <a:t>Naämans</a:t>
            </a:r>
            <a:r>
              <a:rPr lang="en-GB" sz="3600" dirty="0"/>
              <a:t> </a:t>
            </a:r>
            <a:r>
              <a:rPr lang="en-GB" sz="3600" dirty="0" err="1"/>
              <a:t>afgang</a:t>
            </a:r>
            <a:endParaRPr lang="en-GB" sz="3600" dirty="0"/>
          </a:p>
          <a:p>
            <a:pPr marL="742950" indent="-742950">
              <a:buAutoNum type="arabicPeriod"/>
            </a:pPr>
            <a:r>
              <a:rPr lang="en-GB" sz="3600" dirty="0" err="1"/>
              <a:t>Naämans</a:t>
            </a:r>
            <a:r>
              <a:rPr lang="en-GB" sz="3600" dirty="0"/>
              <a:t> </a:t>
            </a:r>
            <a:r>
              <a:rPr lang="en-GB" sz="3600" dirty="0" err="1"/>
              <a:t>terugkeer</a:t>
            </a:r>
            <a:endParaRPr lang="en-GB" sz="3600" dirty="0"/>
          </a:p>
          <a:p>
            <a:pPr marL="742950" indent="-742950">
              <a:buFontTx/>
              <a:buAutoNum type="arabicPeriod"/>
            </a:pPr>
            <a:r>
              <a:rPr lang="en-GB" sz="3600" dirty="0" err="1"/>
              <a:t>Conclusie</a:t>
            </a:r>
            <a:r>
              <a:rPr lang="en-GB" sz="3600" dirty="0"/>
              <a:t>: God </a:t>
            </a:r>
            <a:r>
              <a:rPr lang="en-GB" sz="3600" dirty="0" err="1"/>
              <a:t>werkt</a:t>
            </a:r>
            <a:r>
              <a:rPr lang="en-GB" sz="3600" dirty="0"/>
              <a:t> </a:t>
            </a:r>
            <a:r>
              <a:rPr lang="en-GB" sz="3600" i="1" dirty="0"/>
              <a:t>bottom-up</a:t>
            </a:r>
            <a:r>
              <a:rPr lang="en-GB" sz="3600" dirty="0"/>
              <a:t>…</a:t>
            </a:r>
            <a:endParaRPr lang="nl-NL" sz="2800" i="1" dirty="0"/>
          </a:p>
        </p:txBody>
      </p:sp>
      <p:sp>
        <p:nvSpPr>
          <p:cNvPr id="9" name="Tekstvak 8">
            <a:extLst>
              <a:ext uri="{FF2B5EF4-FFF2-40B4-BE49-F238E27FC236}">
                <a16:creationId xmlns:a16="http://schemas.microsoft.com/office/drawing/2014/main" id="{9FDBCEAF-052E-4358-9603-153FD3F39E00}"/>
              </a:ext>
            </a:extLst>
          </p:cNvPr>
          <p:cNvSpPr txBox="1"/>
          <p:nvPr/>
        </p:nvSpPr>
        <p:spPr>
          <a:xfrm>
            <a:off x="27708" y="953497"/>
            <a:ext cx="7044694" cy="707886"/>
          </a:xfrm>
          <a:prstGeom prst="rect">
            <a:avLst/>
          </a:prstGeom>
          <a:noFill/>
        </p:spPr>
        <p:txBody>
          <a:bodyPr wrap="square" rtlCol="0">
            <a:spAutoFit/>
          </a:bodyPr>
          <a:lstStyle/>
          <a:p>
            <a:pPr algn="ctr"/>
            <a:r>
              <a:rPr lang="nl-NL" sz="4000" b="1" dirty="0"/>
              <a:t>Christenen als verbindingsdienst</a:t>
            </a:r>
          </a:p>
        </p:txBody>
      </p:sp>
    </p:spTree>
    <p:extLst>
      <p:ext uri="{BB962C8B-B14F-4D97-AF65-F5344CB8AC3E}">
        <p14:creationId xmlns:p14="http://schemas.microsoft.com/office/powerpoint/2010/main" val="268155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9AF78BE5-A4E4-44A1-B787-8A35C9C8C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02" y="0"/>
            <a:ext cx="5091890" cy="6839529"/>
          </a:xfrm>
          <a:prstGeom prst="rect">
            <a:avLst/>
          </a:prstGeom>
        </p:spPr>
      </p:pic>
      <p:sp>
        <p:nvSpPr>
          <p:cNvPr id="2" name="Tekstvak 1">
            <a:extLst>
              <a:ext uri="{FF2B5EF4-FFF2-40B4-BE49-F238E27FC236}">
                <a16:creationId xmlns:a16="http://schemas.microsoft.com/office/drawing/2014/main" id="{C90868FD-0196-4EE8-BFAF-D0D993BBEFAD}"/>
              </a:ext>
            </a:extLst>
          </p:cNvPr>
          <p:cNvSpPr txBox="1"/>
          <p:nvPr/>
        </p:nvSpPr>
        <p:spPr>
          <a:xfrm>
            <a:off x="324658" y="4787165"/>
            <a:ext cx="7961746" cy="2062103"/>
          </a:xfrm>
          <a:prstGeom prst="rect">
            <a:avLst/>
          </a:prstGeom>
          <a:noFill/>
        </p:spPr>
        <p:txBody>
          <a:bodyPr wrap="square" rtlCol="0">
            <a:spAutoFit/>
          </a:bodyPr>
          <a:lstStyle/>
          <a:p>
            <a:pPr marL="457200" indent="-457200">
              <a:buFont typeface="Wingdings" panose="05000000000000000000" pitchFamily="2" charset="2"/>
              <a:buChar char="è"/>
            </a:pPr>
            <a:r>
              <a:rPr lang="nl-NL" sz="3200" dirty="0">
                <a:sym typeface="Wingdings" panose="05000000000000000000" pitchFamily="2" charset="2"/>
              </a:rPr>
              <a:t>Hoog of laag? </a:t>
            </a:r>
          </a:p>
          <a:p>
            <a:r>
              <a:rPr lang="nl-NL" sz="3200" dirty="0">
                <a:sym typeface="Wingdings" panose="05000000000000000000" pitchFamily="2" charset="2"/>
              </a:rPr>
              <a:t>	In de kerk van </a:t>
            </a:r>
            <a:r>
              <a:rPr lang="nl-NL" sz="3200" b="1" dirty="0">
                <a:sym typeface="Wingdings" panose="05000000000000000000" pitchFamily="2" charset="2"/>
              </a:rPr>
              <a:t>niet</a:t>
            </a:r>
            <a:r>
              <a:rPr lang="nl-NL" sz="3200" dirty="0">
                <a:sym typeface="Wingdings" panose="05000000000000000000" pitchFamily="2" charset="2"/>
              </a:rPr>
              <a:t> van belang!</a:t>
            </a:r>
            <a:endParaRPr lang="en-GB" sz="3200" dirty="0"/>
          </a:p>
          <a:p>
            <a:pPr marL="457200" indent="-457200">
              <a:buFont typeface="Wingdings" panose="05000000000000000000" pitchFamily="2" charset="2"/>
              <a:buChar char="è"/>
            </a:pPr>
            <a:r>
              <a:rPr lang="en-GB" sz="3200" dirty="0" err="1">
                <a:sym typeface="Wingdings" panose="05000000000000000000" pitchFamily="2" charset="2"/>
              </a:rPr>
              <a:t>Daarom</a:t>
            </a:r>
            <a:r>
              <a:rPr lang="en-GB" sz="3200" dirty="0">
                <a:sym typeface="Wingdings" panose="05000000000000000000" pitchFamily="2" charset="2"/>
              </a:rPr>
              <a:t>: </a:t>
            </a:r>
            <a:r>
              <a:rPr lang="en-GB" sz="3200" dirty="0" err="1">
                <a:sym typeface="Wingdings" panose="05000000000000000000" pitchFamily="2" charset="2"/>
              </a:rPr>
              <a:t>voel</a:t>
            </a:r>
            <a:r>
              <a:rPr lang="en-GB" sz="3200" dirty="0">
                <a:sym typeface="Wingdings" panose="05000000000000000000" pitchFamily="2" charset="2"/>
              </a:rPr>
              <a:t> je nooit te min</a:t>
            </a:r>
          </a:p>
          <a:p>
            <a:pPr marL="457200" indent="-457200">
              <a:buFont typeface="Wingdings" panose="05000000000000000000" pitchFamily="2" charset="2"/>
              <a:buChar char="è"/>
            </a:pPr>
            <a:r>
              <a:rPr lang="nl-NL" sz="3200" dirty="0">
                <a:sym typeface="Wingdings" panose="05000000000000000000" pitchFamily="2" charset="2"/>
              </a:rPr>
              <a:t>Durf uitnodigend te zijn voor anderen</a:t>
            </a:r>
          </a:p>
        </p:txBody>
      </p:sp>
      <p:sp>
        <p:nvSpPr>
          <p:cNvPr id="8" name="Tekstvak 7">
            <a:extLst>
              <a:ext uri="{FF2B5EF4-FFF2-40B4-BE49-F238E27FC236}">
                <a16:creationId xmlns:a16="http://schemas.microsoft.com/office/drawing/2014/main" id="{D152C368-91C5-42F7-B8C7-B3623CA75531}"/>
              </a:ext>
            </a:extLst>
          </p:cNvPr>
          <p:cNvSpPr txBox="1"/>
          <p:nvPr/>
        </p:nvSpPr>
        <p:spPr>
          <a:xfrm>
            <a:off x="27708" y="2244060"/>
            <a:ext cx="7578535" cy="2369880"/>
          </a:xfrm>
          <a:prstGeom prst="rect">
            <a:avLst/>
          </a:prstGeom>
          <a:noFill/>
        </p:spPr>
        <p:txBody>
          <a:bodyPr wrap="square" rtlCol="0">
            <a:spAutoFit/>
          </a:bodyPr>
          <a:lstStyle/>
          <a:p>
            <a:r>
              <a:rPr lang="nl-NL" sz="4000" dirty="0"/>
              <a:t>De God van Israël werkt </a:t>
            </a:r>
            <a:r>
              <a:rPr lang="nl-NL" sz="4000" i="1" dirty="0"/>
              <a:t>bottom-up</a:t>
            </a:r>
          </a:p>
          <a:p>
            <a:pPr marL="742950" indent="-742950">
              <a:buAutoNum type="arabicPeriod"/>
            </a:pPr>
            <a:r>
              <a:rPr lang="en-GB" sz="3600" dirty="0" err="1"/>
              <a:t>Naämans</a:t>
            </a:r>
            <a:r>
              <a:rPr lang="en-GB" sz="3600" dirty="0"/>
              <a:t> </a:t>
            </a:r>
            <a:r>
              <a:rPr lang="en-GB" sz="3600" dirty="0" err="1"/>
              <a:t>afgang</a:t>
            </a:r>
            <a:endParaRPr lang="en-GB" sz="3600" dirty="0"/>
          </a:p>
          <a:p>
            <a:pPr marL="742950" indent="-742950">
              <a:buAutoNum type="arabicPeriod"/>
            </a:pPr>
            <a:r>
              <a:rPr lang="en-GB" sz="3600" dirty="0" err="1"/>
              <a:t>Naämans</a:t>
            </a:r>
            <a:r>
              <a:rPr lang="en-GB" sz="3600" dirty="0"/>
              <a:t> </a:t>
            </a:r>
            <a:r>
              <a:rPr lang="en-GB" sz="3600" dirty="0" err="1"/>
              <a:t>terugkeer</a:t>
            </a:r>
            <a:endParaRPr lang="en-GB" sz="3600" dirty="0"/>
          </a:p>
          <a:p>
            <a:pPr marL="742950" indent="-742950">
              <a:buFontTx/>
              <a:buAutoNum type="arabicPeriod"/>
            </a:pPr>
            <a:r>
              <a:rPr lang="en-GB" sz="3600" dirty="0" err="1"/>
              <a:t>Conclusie</a:t>
            </a:r>
            <a:r>
              <a:rPr lang="en-GB" sz="3600" dirty="0"/>
              <a:t>: God </a:t>
            </a:r>
            <a:r>
              <a:rPr lang="en-GB" sz="3600" dirty="0" err="1"/>
              <a:t>werkt</a:t>
            </a:r>
            <a:r>
              <a:rPr lang="en-GB" sz="3600" dirty="0"/>
              <a:t> </a:t>
            </a:r>
            <a:r>
              <a:rPr lang="en-GB" sz="3600" i="1" dirty="0"/>
              <a:t>bottom-up</a:t>
            </a:r>
            <a:r>
              <a:rPr lang="en-GB" sz="3600" dirty="0"/>
              <a:t>…</a:t>
            </a:r>
            <a:endParaRPr lang="nl-NL" sz="2800" i="1" dirty="0"/>
          </a:p>
        </p:txBody>
      </p:sp>
      <p:sp>
        <p:nvSpPr>
          <p:cNvPr id="9" name="Tekstvak 8">
            <a:extLst>
              <a:ext uri="{FF2B5EF4-FFF2-40B4-BE49-F238E27FC236}">
                <a16:creationId xmlns:a16="http://schemas.microsoft.com/office/drawing/2014/main" id="{44A598C9-EF89-4CF6-8C33-C603E39060EC}"/>
              </a:ext>
            </a:extLst>
          </p:cNvPr>
          <p:cNvSpPr txBox="1"/>
          <p:nvPr/>
        </p:nvSpPr>
        <p:spPr>
          <a:xfrm>
            <a:off x="27708" y="953497"/>
            <a:ext cx="7044694" cy="707886"/>
          </a:xfrm>
          <a:prstGeom prst="rect">
            <a:avLst/>
          </a:prstGeom>
          <a:noFill/>
        </p:spPr>
        <p:txBody>
          <a:bodyPr wrap="square" rtlCol="0">
            <a:spAutoFit/>
          </a:bodyPr>
          <a:lstStyle/>
          <a:p>
            <a:pPr algn="ctr"/>
            <a:r>
              <a:rPr lang="nl-NL" sz="4000" b="1" dirty="0"/>
              <a:t>Christenen als verbindingsdienst</a:t>
            </a:r>
          </a:p>
        </p:txBody>
      </p:sp>
      <p:sp>
        <p:nvSpPr>
          <p:cNvPr id="11" name="Rechteraccolade 10">
            <a:extLst>
              <a:ext uri="{FF2B5EF4-FFF2-40B4-BE49-F238E27FC236}">
                <a16:creationId xmlns:a16="http://schemas.microsoft.com/office/drawing/2014/main" id="{2C851F61-8B99-4055-AB97-9BA3613FA732}"/>
              </a:ext>
            </a:extLst>
          </p:cNvPr>
          <p:cNvSpPr/>
          <p:nvPr/>
        </p:nvSpPr>
        <p:spPr>
          <a:xfrm rot="5400000">
            <a:off x="3746407" y="1472503"/>
            <a:ext cx="313055" cy="6230170"/>
          </a:xfrm>
          <a:prstGeom prst="rightBrace">
            <a:avLst>
              <a:gd name="adj1" fmla="val 8333"/>
              <a:gd name="adj2" fmla="val 67180"/>
            </a:avLst>
          </a:prstGeom>
          <a:ln w="603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71815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B9171-A5CD-422D-8E7A-F332664FE931}"/>
              </a:ext>
            </a:extLst>
          </p:cNvPr>
          <p:cNvSpPr>
            <a:spLocks noGrp="1"/>
          </p:cNvSpPr>
          <p:nvPr>
            <p:ph type="ctrTitle"/>
          </p:nvPr>
        </p:nvSpPr>
        <p:spPr>
          <a:xfrm>
            <a:off x="875194" y="1004474"/>
            <a:ext cx="10875264" cy="5614416"/>
          </a:xfrm>
        </p:spPr>
        <p:txBody>
          <a:bodyPr>
            <a:noAutofit/>
          </a:bodyPr>
          <a:lstStyle/>
          <a:p>
            <a:pPr algn="l"/>
            <a:r>
              <a:rPr lang="nl-NL" sz="3200" dirty="0">
                <a:latin typeface="+mn-lt"/>
              </a:rPr>
              <a:t>Ik geloof in God de Vader, </a:t>
            </a:r>
            <a:br>
              <a:rPr lang="nl-NL" sz="3200" dirty="0">
                <a:latin typeface="+mn-lt"/>
              </a:rPr>
            </a:br>
            <a:r>
              <a:rPr lang="nl-NL" sz="3200" dirty="0">
                <a:latin typeface="+mn-lt"/>
              </a:rPr>
              <a:t>	groot in wijsheid en in macht,</a:t>
            </a:r>
            <a:br>
              <a:rPr lang="nl-NL" sz="3200" dirty="0">
                <a:latin typeface="+mn-lt"/>
              </a:rPr>
            </a:br>
            <a:r>
              <a:rPr lang="nl-NL" sz="3200" dirty="0">
                <a:latin typeface="+mn-lt"/>
              </a:rPr>
              <a:t>die de hemel en de aarde </a:t>
            </a:r>
            <a:br>
              <a:rPr lang="nl-NL" sz="3200" dirty="0">
                <a:latin typeface="+mn-lt"/>
              </a:rPr>
            </a:br>
            <a:r>
              <a:rPr lang="nl-NL" sz="3200" dirty="0">
                <a:latin typeface="+mn-lt"/>
              </a:rPr>
              <a:t>	door Zijn Woord heeft voortgebracht,</a:t>
            </a:r>
            <a:br>
              <a:rPr lang="nl-NL" sz="3200" dirty="0">
                <a:latin typeface="+mn-lt"/>
              </a:rPr>
            </a:br>
            <a:r>
              <a:rPr lang="nl-NL" sz="3200" dirty="0">
                <a:latin typeface="+mn-lt"/>
              </a:rPr>
              <a:t>die de mens als kroon van de schepping </a:t>
            </a:r>
            <a:br>
              <a:rPr lang="nl-NL" sz="3200" dirty="0">
                <a:latin typeface="+mn-lt"/>
              </a:rPr>
            </a:br>
            <a:r>
              <a:rPr lang="nl-NL" sz="3200" dirty="0">
                <a:latin typeface="+mn-lt"/>
              </a:rPr>
              <a:t>	naar Zijn beeld geschapen heeft  </a:t>
            </a:r>
            <a:br>
              <a:rPr lang="nl-NL" sz="3200" dirty="0">
                <a:latin typeface="+mn-lt"/>
              </a:rPr>
            </a:br>
            <a:r>
              <a:rPr lang="nl-NL" sz="3200" dirty="0">
                <a:latin typeface="+mn-lt"/>
              </a:rPr>
              <a:t>en nog in Zijn grote liefde </a:t>
            </a:r>
            <a:br>
              <a:rPr lang="nl-NL" sz="3200" dirty="0">
                <a:latin typeface="+mn-lt"/>
              </a:rPr>
            </a:br>
            <a:r>
              <a:rPr lang="nl-NL" sz="3200" dirty="0">
                <a:latin typeface="+mn-lt"/>
              </a:rPr>
              <a:t>	alles draagt en aanzien geeft.</a:t>
            </a:r>
            <a:br>
              <a:rPr lang="nl-NL" sz="3200" dirty="0">
                <a:latin typeface="+mn-lt"/>
              </a:rPr>
            </a:br>
            <a:r>
              <a:rPr lang="nl-NL" sz="3200" dirty="0">
                <a:latin typeface="+mn-lt"/>
              </a:rPr>
              <a:t> </a:t>
            </a:r>
            <a:br>
              <a:rPr lang="nl-NL" sz="3200" dirty="0">
                <a:latin typeface="+mn-lt"/>
              </a:rPr>
            </a:br>
            <a:br>
              <a:rPr lang="nl-NL" sz="3200" dirty="0">
                <a:latin typeface="+mn-lt"/>
              </a:rPr>
            </a:br>
            <a:br>
              <a:rPr lang="nl-NL" sz="3200" dirty="0">
                <a:latin typeface="+mn-lt"/>
              </a:rPr>
            </a:br>
            <a:r>
              <a:rPr lang="nl-NL" sz="1400" dirty="0">
                <a:latin typeface="+mn-lt"/>
              </a:rPr>
              <a:t>WK 304 (</a:t>
            </a:r>
            <a:r>
              <a:rPr lang="nl-NL" sz="1400" dirty="0" err="1">
                <a:latin typeface="+mn-lt"/>
              </a:rPr>
              <a:t>bew</a:t>
            </a:r>
            <a:r>
              <a:rPr lang="nl-NL" sz="1400" dirty="0">
                <a:latin typeface="+mn-lt"/>
              </a:rPr>
              <a:t>.); wijs </a:t>
            </a:r>
            <a:r>
              <a:rPr lang="en-GB" sz="1400" dirty="0"/>
              <a:t>"</a:t>
            </a:r>
            <a:r>
              <a:rPr lang="en-GB" sz="1400" dirty="0" err="1"/>
              <a:t>Vreugde</a:t>
            </a:r>
            <a:r>
              <a:rPr lang="en-GB" sz="1400" dirty="0"/>
              <a:t>, </a:t>
            </a:r>
            <a:r>
              <a:rPr lang="en-GB" sz="1400" dirty="0" err="1"/>
              <a:t>vreugde</a:t>
            </a:r>
            <a:r>
              <a:rPr lang="en-GB" sz="1400" dirty="0"/>
              <a:t> </a:t>
            </a:r>
            <a:r>
              <a:rPr lang="en-GB" sz="1400" dirty="0" err="1"/>
              <a:t>louter</a:t>
            </a:r>
            <a:r>
              <a:rPr lang="en-GB" sz="1400" dirty="0"/>
              <a:t> </a:t>
            </a:r>
            <a:r>
              <a:rPr lang="en-GB" sz="1400" dirty="0" err="1"/>
              <a:t>vreugde</a:t>
            </a:r>
            <a:r>
              <a:rPr lang="en-GB" sz="1400" dirty="0"/>
              <a:t>“ (Beethoven) of </a:t>
            </a:r>
            <a:r>
              <a:rPr lang="nl-NL" sz="1400" dirty="0"/>
              <a:t>LB73 293 (</a:t>
            </a:r>
            <a:r>
              <a:rPr lang="en-GB" sz="1400" i="1" dirty="0"/>
              <a:t>Wat de </a:t>
            </a:r>
            <a:r>
              <a:rPr lang="en-GB" sz="1400" i="1" dirty="0" err="1"/>
              <a:t>toekomst</a:t>
            </a:r>
            <a:r>
              <a:rPr lang="en-GB" sz="1400" i="1" dirty="0"/>
              <a:t> </a:t>
            </a:r>
            <a:r>
              <a:rPr lang="en-GB" sz="1400" i="1" dirty="0" err="1"/>
              <a:t>brenge</a:t>
            </a:r>
            <a:r>
              <a:rPr lang="en-GB" sz="1400" i="1" dirty="0"/>
              <a:t> </a:t>
            </a:r>
            <a:r>
              <a:rPr lang="en-GB" sz="1400" i="1" dirty="0" err="1"/>
              <a:t>moge</a:t>
            </a:r>
            <a:r>
              <a:rPr lang="en-GB" sz="1400" dirty="0"/>
              <a:t>)</a:t>
            </a:r>
            <a:endParaRPr lang="en-GB" sz="1400" dirty="0">
              <a:latin typeface="+mn-lt"/>
            </a:endParaRPr>
          </a:p>
        </p:txBody>
      </p:sp>
    </p:spTree>
    <p:extLst>
      <p:ext uri="{BB962C8B-B14F-4D97-AF65-F5344CB8AC3E}">
        <p14:creationId xmlns:p14="http://schemas.microsoft.com/office/powerpoint/2010/main" val="120565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B9171-A5CD-422D-8E7A-F332664FE931}"/>
              </a:ext>
            </a:extLst>
          </p:cNvPr>
          <p:cNvSpPr>
            <a:spLocks noGrp="1"/>
          </p:cNvSpPr>
          <p:nvPr>
            <p:ph type="ctrTitle"/>
          </p:nvPr>
        </p:nvSpPr>
        <p:spPr>
          <a:xfrm>
            <a:off x="893064" y="1271016"/>
            <a:ext cx="10875264" cy="4718304"/>
          </a:xfrm>
        </p:spPr>
        <p:txBody>
          <a:bodyPr>
            <a:noAutofit/>
          </a:bodyPr>
          <a:lstStyle/>
          <a:p>
            <a:pPr algn="l"/>
            <a:br>
              <a:rPr lang="nl-NL" sz="3200" dirty="0">
                <a:latin typeface="+mn-lt"/>
              </a:rPr>
            </a:br>
            <a:r>
              <a:rPr lang="nl-NL" sz="3200" dirty="0">
                <a:latin typeface="+mn-lt"/>
              </a:rPr>
              <a:t> </a:t>
            </a:r>
            <a:br>
              <a:rPr lang="nl-NL" sz="3200" dirty="0">
                <a:latin typeface="+mn-lt"/>
              </a:rPr>
            </a:br>
            <a:r>
              <a:rPr lang="nl-NL" sz="3200" dirty="0">
                <a:latin typeface="+mn-lt"/>
              </a:rPr>
              <a:t>Ik geloof in Jezus Christus,</a:t>
            </a:r>
            <a:br>
              <a:rPr lang="nl-NL" sz="3200" dirty="0">
                <a:latin typeface="+mn-lt"/>
              </a:rPr>
            </a:br>
            <a:r>
              <a:rPr lang="nl-NL" sz="3200" dirty="0">
                <a:latin typeface="+mn-lt"/>
              </a:rPr>
              <a:t>	’s Vaders ééngeboren Zoon,  </a:t>
            </a:r>
            <a:br>
              <a:rPr lang="nl-NL" sz="3200" dirty="0">
                <a:latin typeface="+mn-lt"/>
              </a:rPr>
            </a:br>
            <a:r>
              <a:rPr lang="nl-NL" sz="3200" dirty="0">
                <a:latin typeface="+mn-lt"/>
              </a:rPr>
              <a:t>mens geworden om ons mensen,</a:t>
            </a:r>
            <a:br>
              <a:rPr lang="nl-NL" sz="3200" dirty="0">
                <a:latin typeface="+mn-lt"/>
              </a:rPr>
            </a:br>
            <a:r>
              <a:rPr lang="nl-NL" sz="3200" dirty="0">
                <a:latin typeface="+mn-lt"/>
              </a:rPr>
              <a:t>	lijdend onze smaad en hoon;</a:t>
            </a:r>
            <a:br>
              <a:rPr lang="nl-NL" sz="3200" dirty="0">
                <a:latin typeface="+mn-lt"/>
              </a:rPr>
            </a:br>
            <a:r>
              <a:rPr lang="nl-NL" sz="3200" dirty="0">
                <a:latin typeface="+mn-lt"/>
              </a:rPr>
              <a:t>die gestorven aan de zonde</a:t>
            </a:r>
            <a:br>
              <a:rPr lang="nl-NL" sz="3200" dirty="0">
                <a:latin typeface="+mn-lt"/>
              </a:rPr>
            </a:br>
            <a:r>
              <a:rPr lang="nl-NL" sz="3200" dirty="0">
                <a:latin typeface="+mn-lt"/>
              </a:rPr>
              <a:t>	opstond ter rechtvaardiging</a:t>
            </a:r>
            <a:br>
              <a:rPr lang="nl-NL" sz="3200" dirty="0">
                <a:latin typeface="+mn-lt"/>
              </a:rPr>
            </a:br>
            <a:r>
              <a:rPr lang="nl-NL" sz="3200" dirty="0">
                <a:latin typeface="+mn-lt"/>
              </a:rPr>
              <a:t>en ten hemel is gevaren</a:t>
            </a:r>
            <a:br>
              <a:rPr lang="nl-NL" sz="3200" dirty="0">
                <a:latin typeface="+mn-lt"/>
              </a:rPr>
            </a:br>
            <a:r>
              <a:rPr lang="nl-NL" sz="3200" dirty="0">
                <a:latin typeface="+mn-lt"/>
              </a:rPr>
              <a:t>	waar Hij alle macht ontving. </a:t>
            </a:r>
            <a:br>
              <a:rPr lang="nl-NL" sz="3200" dirty="0">
                <a:latin typeface="+mn-lt"/>
              </a:rPr>
            </a:br>
            <a:r>
              <a:rPr lang="nl-NL" sz="3200" dirty="0">
                <a:latin typeface="+mn-lt"/>
              </a:rPr>
              <a:t> </a:t>
            </a:r>
            <a:br>
              <a:rPr lang="nl-NL" sz="3200" dirty="0">
                <a:latin typeface="+mn-lt"/>
              </a:rPr>
            </a:br>
            <a:endParaRPr lang="en-GB" sz="3200" dirty="0">
              <a:latin typeface="+mn-lt"/>
            </a:endParaRPr>
          </a:p>
        </p:txBody>
      </p:sp>
    </p:spTree>
    <p:extLst>
      <p:ext uri="{BB962C8B-B14F-4D97-AF65-F5344CB8AC3E}">
        <p14:creationId xmlns:p14="http://schemas.microsoft.com/office/powerpoint/2010/main" val="385972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B9171-A5CD-422D-8E7A-F332664FE931}"/>
              </a:ext>
            </a:extLst>
          </p:cNvPr>
          <p:cNvSpPr>
            <a:spLocks noGrp="1"/>
          </p:cNvSpPr>
          <p:nvPr>
            <p:ph type="ctrTitle"/>
          </p:nvPr>
        </p:nvSpPr>
        <p:spPr>
          <a:xfrm>
            <a:off x="893064" y="1088136"/>
            <a:ext cx="10875264" cy="3986784"/>
          </a:xfrm>
        </p:spPr>
        <p:txBody>
          <a:bodyPr>
            <a:noAutofit/>
          </a:bodyPr>
          <a:lstStyle/>
          <a:p>
            <a:pPr algn="l"/>
            <a:r>
              <a:rPr lang="nl-NL" sz="3200" dirty="0">
                <a:latin typeface="+mn-lt"/>
              </a:rPr>
              <a:t>Ik geloof de Heilige Geest, die</a:t>
            </a:r>
            <a:br>
              <a:rPr lang="nl-NL" sz="3200" dirty="0">
                <a:latin typeface="+mn-lt"/>
              </a:rPr>
            </a:br>
            <a:r>
              <a:rPr lang="nl-NL" sz="3200" dirty="0">
                <a:latin typeface="+mn-lt"/>
              </a:rPr>
              <a:t>	God als Gids gegeven heeft</a:t>
            </a:r>
            <a:br>
              <a:rPr lang="nl-NL" sz="3200" dirty="0">
                <a:latin typeface="+mn-lt"/>
              </a:rPr>
            </a:br>
            <a:r>
              <a:rPr lang="nl-NL" sz="3200" dirty="0">
                <a:latin typeface="+mn-lt"/>
              </a:rPr>
              <a:t>en een kerk </a:t>
            </a:r>
            <a:r>
              <a:rPr lang="nl-NL" sz="3200">
                <a:latin typeface="+mn-lt"/>
              </a:rPr>
              <a:t>die_in</a:t>
            </a:r>
            <a:r>
              <a:rPr lang="nl-NL" sz="3200" dirty="0">
                <a:latin typeface="+mn-lt"/>
              </a:rPr>
              <a:t> alle tijden</a:t>
            </a:r>
            <a:br>
              <a:rPr lang="nl-NL" sz="3200" dirty="0">
                <a:latin typeface="+mn-lt"/>
              </a:rPr>
            </a:br>
            <a:r>
              <a:rPr lang="nl-NL" sz="3200" dirty="0">
                <a:latin typeface="+mn-lt"/>
              </a:rPr>
              <a:t>	enkel op Zijn adem leeft.</a:t>
            </a:r>
            <a:br>
              <a:rPr lang="nl-NL" sz="3200" dirty="0">
                <a:latin typeface="+mn-lt"/>
              </a:rPr>
            </a:br>
            <a:r>
              <a:rPr lang="nl-NL" sz="3200" dirty="0">
                <a:latin typeface="+mn-lt"/>
              </a:rPr>
              <a:t>Ik geloof de schuldvergeving</a:t>
            </a:r>
            <a:br>
              <a:rPr lang="nl-NL" sz="3200" dirty="0">
                <a:latin typeface="+mn-lt"/>
              </a:rPr>
            </a:br>
            <a:r>
              <a:rPr lang="nl-NL" sz="3200" dirty="0">
                <a:latin typeface="+mn-lt"/>
              </a:rPr>
              <a:t>	en ook de herrijzenis.</a:t>
            </a:r>
            <a:br>
              <a:rPr lang="nl-NL" sz="3200" dirty="0">
                <a:latin typeface="+mn-lt"/>
              </a:rPr>
            </a:br>
            <a:r>
              <a:rPr lang="nl-NL" sz="3200" dirty="0">
                <a:latin typeface="+mn-lt"/>
              </a:rPr>
              <a:t>Ik geloof een eeuwig leven</a:t>
            </a:r>
            <a:br>
              <a:rPr lang="nl-NL" sz="3200" dirty="0">
                <a:latin typeface="+mn-lt"/>
              </a:rPr>
            </a:br>
            <a:r>
              <a:rPr lang="nl-NL" sz="3200" dirty="0">
                <a:latin typeface="+mn-lt"/>
              </a:rPr>
              <a:t>	dat in God geborgen is.</a:t>
            </a:r>
            <a:endParaRPr lang="en-GB" sz="3200" dirty="0">
              <a:latin typeface="+mn-lt"/>
            </a:endParaRPr>
          </a:p>
        </p:txBody>
      </p:sp>
    </p:spTree>
    <p:extLst>
      <p:ext uri="{BB962C8B-B14F-4D97-AF65-F5344CB8AC3E}">
        <p14:creationId xmlns:p14="http://schemas.microsoft.com/office/powerpoint/2010/main" val="40765710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94</Words>
  <Application>Microsoft Office PowerPoint</Application>
  <PresentationFormat>Breedbeeld</PresentationFormat>
  <Paragraphs>27</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Ik geloof in God de Vader,   groot in wijsheid en in macht, die de hemel en de aarde   door Zijn Woord heeft voortgebracht, die de mens als kroon van de schepping   naar Zijn beeld geschapen heeft   en nog in Zijn grote liefde   alles draagt en aanzien geeft.     WK 304 (bew.); wijs "Vreugde, vreugde louter vreugde“ (Beethoven) of LB73 293 (Wat de toekomst brenge moge)</vt:lpstr>
      <vt:lpstr>   Ik geloof in Jezus Christus,  ’s Vaders ééngeboren Zoon,   mens geworden om ons mensen,  lijdend onze smaad en hoon; die gestorven aan de zonde  opstond ter rechtvaardiging en ten hemel is gevaren  waar Hij alle macht ontving.    </vt:lpstr>
      <vt:lpstr>Ik geloof de Heilige Geest, die  God als Gids gegeven heeft en een kerk die_in alle tijden  enkel op Zijn adem leeft. Ik geloof de schuldvergeving  en ook de herrijzenis. Ik geloof een eeuwig leven  dat in God geborgen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 N</dc:creator>
  <cp:lastModifiedBy>R N</cp:lastModifiedBy>
  <cp:revision>59</cp:revision>
  <dcterms:created xsi:type="dcterms:W3CDTF">2017-04-21T08:28:45Z</dcterms:created>
  <dcterms:modified xsi:type="dcterms:W3CDTF">2019-09-10T10:36:37Z</dcterms:modified>
</cp:coreProperties>
</file>